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28"/>
  </p:notesMasterIdLst>
  <p:handoutMasterIdLst>
    <p:handoutMasterId r:id="rId29"/>
  </p:handoutMasterIdLst>
  <p:sldIdLst>
    <p:sldId id="2172" r:id="rId5"/>
    <p:sldId id="2184" r:id="rId6"/>
    <p:sldId id="2185" r:id="rId7"/>
    <p:sldId id="2186" r:id="rId8"/>
    <p:sldId id="2188" r:id="rId9"/>
    <p:sldId id="2191" r:id="rId10"/>
    <p:sldId id="2197" r:id="rId11"/>
    <p:sldId id="2189" r:id="rId12"/>
    <p:sldId id="2190" r:id="rId13"/>
    <p:sldId id="2192" r:id="rId14"/>
    <p:sldId id="2193" r:id="rId15"/>
    <p:sldId id="2194" r:id="rId16"/>
    <p:sldId id="2199" r:id="rId17"/>
    <p:sldId id="2195" r:id="rId18"/>
    <p:sldId id="2196" r:id="rId19"/>
    <p:sldId id="2200" r:id="rId20"/>
    <p:sldId id="2202" r:id="rId21"/>
    <p:sldId id="2204" r:id="rId22"/>
    <p:sldId id="2203" r:id="rId23"/>
    <p:sldId id="2205" r:id="rId24"/>
    <p:sldId id="2198" r:id="rId25"/>
    <p:sldId id="2187" r:id="rId26"/>
    <p:sldId id="2183" r:id="rId2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1C9F94C-58E1-4AA1-81CE-EC71AD81B5AD}">
          <p14:sldIdLst>
            <p14:sldId id="2172"/>
            <p14:sldId id="2184"/>
            <p14:sldId id="2185"/>
            <p14:sldId id="2186"/>
            <p14:sldId id="2188"/>
            <p14:sldId id="2191"/>
            <p14:sldId id="2197"/>
            <p14:sldId id="2189"/>
            <p14:sldId id="2190"/>
            <p14:sldId id="2192"/>
            <p14:sldId id="2193"/>
            <p14:sldId id="2194"/>
            <p14:sldId id="2199"/>
            <p14:sldId id="2195"/>
            <p14:sldId id="2196"/>
            <p14:sldId id="2200"/>
            <p14:sldId id="2202"/>
            <p14:sldId id="2204"/>
            <p14:sldId id="2203"/>
            <p14:sldId id="2205"/>
            <p14:sldId id="2198"/>
            <p14:sldId id="2187"/>
            <p14:sldId id="21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 Kimball" initials="MEK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534949"/>
    <a:srgbClr val="4C4545"/>
    <a:srgbClr val="FFFFFF"/>
    <a:srgbClr val="CCD1B9"/>
    <a:srgbClr val="95997E"/>
    <a:srgbClr val="987424"/>
    <a:srgbClr val="C0D0B0"/>
    <a:srgbClr val="F7F4B7"/>
    <a:srgbClr val="EFE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4" autoAdjust="0"/>
    <p:restoredTop sz="75651" autoAdjust="0"/>
  </p:normalViewPr>
  <p:slideViewPr>
    <p:cSldViewPr snapToGrid="0">
      <p:cViewPr varScale="1">
        <p:scale>
          <a:sx n="155" d="100"/>
          <a:sy n="155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469"/>
    </p:cViewPr>
  </p:sorterViewPr>
  <p:notesViewPr>
    <p:cSldViewPr snapToGrid="0">
      <p:cViewPr>
        <p:scale>
          <a:sx n="100" d="100"/>
          <a:sy n="100" d="100"/>
        </p:scale>
        <p:origin x="-2275" y="643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" Type="http://schemas.openxmlformats.org/officeDocument/2006/relationships/customXml" Target="../customXml/item3.xml"/><Relationship Id="rId34" Type="http://schemas.openxmlformats.org/officeDocument/2006/relationships/tableStyles" Target="tableStyles.xml"/><Relationship Id="rId25" Type="http://schemas.openxmlformats.org/officeDocument/2006/relationships/slide" Target="slides/slide21.xml"/><Relationship Id="rId7" Type="http://schemas.openxmlformats.org/officeDocument/2006/relationships/slide" Target="slides/slide3.xml"/><Relationship Id="rId33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4" Type="http://schemas.openxmlformats.org/officeDocument/2006/relationships/slide" Target="slides/slide20.xml"/><Relationship Id="rId1" Type="http://schemas.openxmlformats.org/officeDocument/2006/relationships/customXml" Target="../customXml/item1.xml"/><Relationship Id="rId32" Type="http://schemas.openxmlformats.org/officeDocument/2006/relationships/viewProps" Target="viewProps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30" Type="http://schemas.openxmlformats.org/officeDocument/2006/relationships/commentAuthors" Target="commentAuthors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35" Type="http://schemas.openxmlformats.org/officeDocument/2006/relationships/customXml" Target="../customXml/item4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E20022F-15CD-42F0-8853-0AFBBC8BA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43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52" y="4416426"/>
            <a:ext cx="5140325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152EE5C-6AF7-48C7-862E-3611CBF9C3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4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6" Type="http://schemas.openxmlformats.org/officeDocument/2006/relationships/image" Target="../media/image10.png"/><Relationship Id="rId7" Type="http://schemas.microsoft.com/office/2007/relationships/hdphoto" Target="../media/hdphoto2.wdp"/><Relationship Id="rId8" Type="http://schemas.openxmlformats.org/officeDocument/2006/relationships/image" Target="../media/image11.png"/><Relationship Id="rId9" Type="http://schemas.openxmlformats.org/officeDocument/2006/relationships/image" Target="../media/image3.png"/><Relationship Id="rId10" Type="http://schemas.openxmlformats.org/officeDocument/2006/relationships/slide" Target="../slides/slide1.xml"/><Relationship Id="rId11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3" y="4991439"/>
            <a:ext cx="2545650" cy="9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57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(NO Tag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8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98" y="57318"/>
            <a:ext cx="8360075" cy="6858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8914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041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20624" y="677291"/>
            <a:ext cx="8412226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1452282"/>
            <a:ext cx="5723387" cy="1832255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Appendix or Section Intro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pic>
        <p:nvPicPr>
          <p:cNvPr id="11" name="Picture 10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23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MG0401\Documents\Photos\PowerPointSlideTemplateDesign_1_CoverSlide_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4" y="0"/>
            <a:ext cx="9144000" cy="68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84" r="69866" b="19984"/>
          <a:stretch/>
        </p:blipFill>
        <p:spPr>
          <a:xfrm>
            <a:off x="0" y="1152507"/>
            <a:ext cx="1256306" cy="1343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43" t="47784" b="19984"/>
          <a:stretch/>
        </p:blipFill>
        <p:spPr>
          <a:xfrm>
            <a:off x="7879976" y="990975"/>
            <a:ext cx="1264025" cy="16459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256308" y="1173414"/>
            <a:ext cx="6631386" cy="1280420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 w="12700">
            <a:noFill/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itle 7"/>
          <p:cNvSpPr>
            <a:spLocks noGrp="1"/>
          </p:cNvSpPr>
          <p:nvPr>
            <p:ph type="title"/>
          </p:nvPr>
        </p:nvSpPr>
        <p:spPr>
          <a:xfrm>
            <a:off x="1320421" y="1245037"/>
            <a:ext cx="6501925" cy="1143000"/>
          </a:xfrm>
        </p:spPr>
        <p:txBody>
          <a:bodyPr/>
          <a:lstStyle>
            <a:lvl1pPr algn="l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8643070" y="6480849"/>
            <a:ext cx="429371" cy="2794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fld id="{38DA0552-2A9E-422C-AE75-E73E6BFC0CCE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096786" y="5136542"/>
            <a:ext cx="2767209" cy="427230"/>
            <a:chOff x="166976" y="6440556"/>
            <a:chExt cx="1685679" cy="260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76" y="6625514"/>
              <a:ext cx="1685679" cy="7529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3" y="6440556"/>
              <a:ext cx="1678491" cy="160283"/>
            </a:xfrm>
            <a:prstGeom prst="rect">
              <a:avLst/>
            </a:prstGeom>
          </p:spPr>
        </p:pic>
      </p:grpSp>
      <p:pic>
        <p:nvPicPr>
          <p:cNvPr id="33" name="Picture 2">
            <a:hlinkClick r:id="rId10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22" y="6380834"/>
            <a:ext cx="375286" cy="1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"/>
            <a:ext cx="9143245" cy="68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86590" y="103113"/>
            <a:ext cx="83999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-7315" y="0"/>
            <a:ext cx="266700" cy="1054100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-7315" y="1183030"/>
            <a:ext cx="266700" cy="5689600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46" r:id="rId2"/>
    <p:sldLayoutId id="2147484616" r:id="rId3"/>
    <p:sldLayoutId id="2147484548" r:id="rId4"/>
    <p:sldLayoutId id="2147484611" r:id="rId5"/>
    <p:sldLayoutId id="214748454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luralsight.com/library/courses/java-fundamentals-language/table-of-contents" TargetMode="External"/><Relationship Id="rId3" Type="http://schemas.openxmlformats.org/officeDocument/2006/relationships/hyperlink" Target="https://app.pluralsight.com/library/courses/java-fundamentals-core-platfor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.pluralsight.com/library/courses/eclipse-guided-tour-part1/table-of-contents" TargetMode="External"/><Relationship Id="rId3" Type="http://schemas.openxmlformats.org/officeDocument/2006/relationships/hyperlink" Target="https://app.pluralsight.com/library/courses/eclipse-guided-tour-part2/table-of-content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Java Fundamentals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Final </a:t>
            </a:r>
            <a:r>
              <a:rPr lang="en-GB" altLang="en-US" dirty="0" smtClean="0"/>
              <a:t>Methods </a:t>
            </a:r>
          </a:p>
          <a:p>
            <a:pPr lvl="1"/>
            <a:r>
              <a:rPr lang="en-GB" altLang="en-US" dirty="0" smtClean="0"/>
              <a:t> Sub classes can’t override final methods.</a:t>
            </a:r>
            <a:endParaRPr lang="en-GB" altLang="en-US" dirty="0"/>
          </a:p>
          <a:p>
            <a:r>
              <a:rPr lang="en-GB" altLang="en-US" dirty="0"/>
              <a:t>Abstract </a:t>
            </a:r>
            <a:r>
              <a:rPr lang="en-GB" altLang="en-US" dirty="0" smtClean="0"/>
              <a:t>methods </a:t>
            </a:r>
          </a:p>
          <a:p>
            <a:pPr lvl="1"/>
            <a:r>
              <a:rPr lang="en-GB" altLang="en-US" dirty="0" smtClean="0"/>
              <a:t>Can’t be instantiated.</a:t>
            </a:r>
            <a:endParaRPr lang="en-GB" altLang="en-US" dirty="0"/>
          </a:p>
          <a:p>
            <a:pPr lvl="1"/>
            <a:r>
              <a:rPr lang="en-GB" altLang="en-US" dirty="0" smtClean="0"/>
              <a:t>Declared without an implementation</a:t>
            </a:r>
          </a:p>
          <a:p>
            <a:pPr lvl="1"/>
            <a:r>
              <a:rPr lang="en-GB" altLang="en-US" dirty="0" smtClean="0"/>
              <a:t>If a class has abstract methods the class must be declared abstract.</a:t>
            </a:r>
          </a:p>
          <a:p>
            <a:pPr lvl="1"/>
            <a:endParaRPr lang="en-GB" altLang="en-US" dirty="0"/>
          </a:p>
          <a:p>
            <a:pPr marL="284162" lvl="1" indent="0">
              <a:buNone/>
            </a:pPr>
            <a:r>
              <a:rPr lang="en-GB" altLang="en-US" dirty="0" smtClean="0"/>
              <a:t>Example:</a:t>
            </a:r>
          </a:p>
          <a:p>
            <a:pPr marL="284162" lvl="1" indent="0">
              <a:buNone/>
            </a:pPr>
            <a:r>
              <a:rPr lang="en-GB" altLang="en-US" dirty="0" smtClean="0"/>
              <a:t>Modifier </a:t>
            </a:r>
            <a:r>
              <a:rPr lang="en-GB" altLang="en-US" dirty="0" err="1" smtClean="0"/>
              <a:t>returnType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nameOfMethod</a:t>
            </a:r>
            <a:r>
              <a:rPr lang="en-GB" altLang="en-US" dirty="0" smtClean="0"/>
              <a:t> (parameter list) {</a:t>
            </a:r>
          </a:p>
          <a:p>
            <a:pPr marL="284162" lvl="1" indent="0">
              <a:buNone/>
            </a:pPr>
            <a:r>
              <a:rPr lang="en-GB" altLang="en-US" dirty="0" smtClean="0"/>
              <a:t>	//method body</a:t>
            </a:r>
          </a:p>
          <a:p>
            <a:pPr marL="284162" lvl="1" indent="0">
              <a:buNone/>
            </a:pPr>
            <a:r>
              <a:rPr lang="en-GB" altLang="en-US" dirty="0" smtClean="0"/>
              <a:t>}</a:t>
            </a:r>
          </a:p>
          <a:p>
            <a:pPr marL="284162" lvl="1" indent="0">
              <a:buNone/>
            </a:pPr>
            <a:endParaRPr lang="en-GB" altLang="en-US" dirty="0"/>
          </a:p>
          <a:p>
            <a:pPr marL="284162" lvl="1" indent="0">
              <a:buNone/>
            </a:pPr>
            <a:r>
              <a:rPr lang="en-GB" altLang="en-US" dirty="0" smtClean="0"/>
              <a:t>Public </a:t>
            </a:r>
            <a:r>
              <a:rPr lang="en-GB" altLang="en-US" dirty="0" err="1" smtClean="0"/>
              <a:t>int</a:t>
            </a:r>
            <a:r>
              <a:rPr lang="en-GB" altLang="en-US" dirty="0" smtClean="0"/>
              <a:t> add (</a:t>
            </a:r>
            <a:r>
              <a:rPr lang="en-GB" altLang="en-US" dirty="0" err="1" smtClean="0"/>
              <a:t>int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numOne</a:t>
            </a:r>
            <a:r>
              <a:rPr lang="en-GB" altLang="en-US" dirty="0" smtClean="0"/>
              <a:t>, </a:t>
            </a:r>
            <a:r>
              <a:rPr lang="en-GB" altLang="en-US" dirty="0" err="1" smtClean="0"/>
              <a:t>int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numTwo</a:t>
            </a:r>
            <a:r>
              <a:rPr lang="en-GB" altLang="en-US" dirty="0" smtClean="0"/>
              <a:t>) {</a:t>
            </a:r>
          </a:p>
          <a:p>
            <a:pPr marL="284162" lvl="1" indent="0">
              <a:buNone/>
            </a:pPr>
            <a:r>
              <a:rPr lang="en-GB" altLang="en-US" dirty="0" smtClean="0"/>
              <a:t>	</a:t>
            </a:r>
            <a:r>
              <a:rPr lang="en-GB" altLang="en-US" dirty="0" err="1" smtClean="0"/>
              <a:t>int</a:t>
            </a:r>
            <a:r>
              <a:rPr lang="en-GB" altLang="en-US" dirty="0" smtClean="0"/>
              <a:t> sum = </a:t>
            </a:r>
            <a:r>
              <a:rPr lang="en-GB" altLang="en-US" dirty="0" err="1" smtClean="0"/>
              <a:t>numOne</a:t>
            </a:r>
            <a:r>
              <a:rPr lang="en-GB" altLang="en-US" dirty="0" smtClean="0"/>
              <a:t> + </a:t>
            </a:r>
            <a:r>
              <a:rPr lang="en-GB" altLang="en-US" dirty="0" err="1" smtClean="0"/>
              <a:t>numTwo</a:t>
            </a:r>
            <a:r>
              <a:rPr lang="en-GB" altLang="en-US" dirty="0" smtClean="0"/>
              <a:t>;</a:t>
            </a:r>
          </a:p>
          <a:p>
            <a:pPr marL="284162" lvl="1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return sum;</a:t>
            </a:r>
            <a:endParaRPr lang="en-GB" altLang="en-US" dirty="0"/>
          </a:p>
          <a:p>
            <a:pPr marL="284162" lvl="1" indent="0">
              <a:buNone/>
            </a:pPr>
            <a:r>
              <a:rPr lang="en-GB" alt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One of the four fundamentals of OOP (Object Oriented Programming). </a:t>
            </a:r>
          </a:p>
          <a:p>
            <a:pPr lvl="1"/>
            <a:r>
              <a:rPr lang="en-GB" altLang="en-US" dirty="0" smtClean="0"/>
              <a:t>The others are inheritance, polymorphism, and abstraction</a:t>
            </a:r>
          </a:p>
          <a:p>
            <a:r>
              <a:rPr lang="en-GB" altLang="en-US" dirty="0" smtClean="0"/>
              <a:t>Keep </a:t>
            </a:r>
            <a:r>
              <a:rPr lang="en-GB" altLang="en-US" dirty="0"/>
              <a:t>data </a:t>
            </a:r>
            <a:r>
              <a:rPr lang="en-GB" altLang="en-US" dirty="0" smtClean="0"/>
              <a:t>protected</a:t>
            </a:r>
          </a:p>
          <a:p>
            <a:pPr lvl="1"/>
            <a:r>
              <a:rPr lang="en-GB" altLang="en-US" dirty="0" smtClean="0"/>
              <a:t>Declare variables of a class as private </a:t>
            </a:r>
            <a:endParaRPr lang="en-GB" altLang="en-US" dirty="0"/>
          </a:p>
          <a:p>
            <a:r>
              <a:rPr lang="en-GB" altLang="en-US" dirty="0" smtClean="0"/>
              <a:t>Setters </a:t>
            </a:r>
            <a:r>
              <a:rPr lang="en-GB" altLang="en-US" dirty="0"/>
              <a:t>and getters </a:t>
            </a:r>
            <a:r>
              <a:rPr lang="en-GB" altLang="en-US" dirty="0" smtClean="0"/>
              <a:t>method</a:t>
            </a:r>
          </a:p>
          <a:p>
            <a:pPr marL="0" indent="0">
              <a:buNone/>
            </a:pPr>
            <a:r>
              <a:rPr lang="en-GB" altLang="en-US" dirty="0" smtClean="0"/>
              <a:t>Example</a:t>
            </a:r>
            <a:r>
              <a:rPr lang="en-GB" altLang="en-US" dirty="0" smtClean="0"/>
              <a:t>:</a:t>
            </a:r>
          </a:p>
          <a:p>
            <a:pPr marL="0" indent="0">
              <a:buNone/>
            </a:pPr>
            <a:r>
              <a:rPr lang="en-GB" altLang="en-US" dirty="0" smtClean="0"/>
              <a:t> public class </a:t>
            </a:r>
            <a:r>
              <a:rPr lang="en-GB" altLang="en-US" dirty="0" err="1" smtClean="0"/>
              <a:t>EncapTest</a:t>
            </a:r>
            <a:r>
              <a:rPr lang="en-GB" altLang="en-US" dirty="0" smtClean="0"/>
              <a:t> {</a:t>
            </a:r>
          </a:p>
          <a:p>
            <a:pPr marL="0" indent="0">
              <a:buNone/>
            </a:pPr>
            <a:r>
              <a:rPr lang="en-GB" altLang="en-US" dirty="0"/>
              <a:t> </a:t>
            </a:r>
            <a:r>
              <a:rPr lang="en-GB" altLang="en-US" dirty="0" smtClean="0"/>
              <a:t>    private String name;</a:t>
            </a:r>
          </a:p>
          <a:p>
            <a:pPr marL="0" indent="0">
              <a:buNone/>
            </a:pPr>
            <a:r>
              <a:rPr lang="en-GB" altLang="en-US" dirty="0" smtClean="0"/>
              <a:t>     public String </a:t>
            </a:r>
            <a:r>
              <a:rPr lang="en-GB" altLang="en-US" dirty="0" err="1" smtClean="0"/>
              <a:t>getName</a:t>
            </a:r>
            <a:r>
              <a:rPr lang="en-GB" altLang="en-US" dirty="0"/>
              <a:t> </a:t>
            </a:r>
            <a:r>
              <a:rPr lang="en-GB" altLang="en-US" dirty="0" smtClean="0"/>
              <a:t>() {</a:t>
            </a:r>
          </a:p>
          <a:p>
            <a:pPr marL="0" indent="0">
              <a:buNone/>
            </a:pPr>
            <a:r>
              <a:rPr lang="en-GB" altLang="en-US" dirty="0" smtClean="0"/>
              <a:t>     	return name;</a:t>
            </a:r>
          </a:p>
          <a:p>
            <a:pPr marL="0" indent="0">
              <a:buNone/>
            </a:pPr>
            <a:r>
              <a:rPr lang="en-GB" altLang="en-US" dirty="0"/>
              <a:t> </a:t>
            </a:r>
            <a:r>
              <a:rPr lang="en-GB" altLang="en-US" dirty="0" smtClean="0"/>
              <a:t>    }</a:t>
            </a:r>
          </a:p>
          <a:p>
            <a:pPr marL="0" indent="0">
              <a:buNone/>
            </a:pPr>
            <a:r>
              <a:rPr lang="en-GB" altLang="en-US" dirty="0" smtClean="0"/>
              <a:t>     public void </a:t>
            </a:r>
            <a:r>
              <a:rPr lang="en-GB" altLang="en-US" dirty="0" err="1" smtClean="0"/>
              <a:t>setName</a:t>
            </a:r>
            <a:r>
              <a:rPr lang="en-GB" altLang="en-US" dirty="0" smtClean="0"/>
              <a:t>(String name) {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this.name = name;</a:t>
            </a:r>
            <a:endParaRPr lang="en-GB" altLang="en-US" dirty="0"/>
          </a:p>
          <a:p>
            <a:pPr marL="0" indent="0">
              <a:buNone/>
            </a:pPr>
            <a:r>
              <a:rPr lang="en-GB" altLang="en-US" dirty="0"/>
              <a:t> </a:t>
            </a:r>
            <a:r>
              <a:rPr lang="en-GB" altLang="en-US" dirty="0" smtClean="0"/>
              <a:t>  }</a:t>
            </a:r>
          </a:p>
          <a:p>
            <a:pPr marL="0" indent="0">
              <a:buNone/>
            </a:pPr>
            <a:r>
              <a:rPr lang="en-GB" altLang="en-US" dirty="0" smtClean="0"/>
              <a:t>}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The process where one class acquires the properties (methods and fields) of another.</a:t>
            </a:r>
            <a:endParaRPr lang="en-GB" altLang="en-US" dirty="0"/>
          </a:p>
          <a:p>
            <a:r>
              <a:rPr lang="en-GB" altLang="en-US" dirty="0" smtClean="0"/>
              <a:t>Re-usability</a:t>
            </a:r>
            <a:endParaRPr lang="en-GB" altLang="en-US" dirty="0"/>
          </a:p>
          <a:p>
            <a:r>
              <a:rPr lang="en-GB" altLang="en-US" dirty="0"/>
              <a:t>Sometimes we have no implementation </a:t>
            </a:r>
          </a:p>
          <a:p>
            <a:r>
              <a:rPr lang="en-GB" altLang="en-US" dirty="0"/>
              <a:t>Is-a vs has-a </a:t>
            </a:r>
            <a:r>
              <a:rPr lang="en-GB" altLang="en-US" dirty="0" smtClean="0"/>
              <a:t>relationship</a:t>
            </a:r>
          </a:p>
          <a:p>
            <a:endParaRPr lang="en-GB" altLang="en-US" dirty="0"/>
          </a:p>
          <a:p>
            <a:r>
              <a:rPr lang="en-GB" altLang="en-US" dirty="0" smtClean="0"/>
              <a:t>Example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public class Super () {}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endParaRPr lang="en-GB" altLang="en-US" dirty="0" smtClean="0"/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public class </a:t>
            </a:r>
            <a:r>
              <a:rPr lang="en-GB" altLang="en-US" dirty="0" err="1" smtClean="0"/>
              <a:t>SubClass</a:t>
            </a:r>
            <a:r>
              <a:rPr lang="en-GB" altLang="en-US" dirty="0" smtClean="0"/>
              <a:t> extends Super {}</a:t>
            </a:r>
            <a:endParaRPr lang="en-GB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implementation details</a:t>
            </a:r>
          </a:p>
          <a:p>
            <a:r>
              <a:rPr lang="en-US" dirty="0" smtClean="0"/>
              <a:t>Only provide functionality to the user</a:t>
            </a:r>
          </a:p>
          <a:p>
            <a:r>
              <a:rPr lang="en-US" dirty="0" smtClean="0"/>
              <a:t>Uses abstract classes and interfaces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The ability of an object to take on many forms. </a:t>
            </a:r>
          </a:p>
          <a:p>
            <a:r>
              <a:rPr lang="en-GB" altLang="en-US" dirty="0" smtClean="0"/>
              <a:t>Use the IS_A test to see if an object is polymorphic.</a:t>
            </a:r>
          </a:p>
          <a:p>
            <a:r>
              <a:rPr lang="en-GB" altLang="en-US" dirty="0" smtClean="0"/>
              <a:t>All Java objects are polymorphic since any object will pass the IS_A test</a:t>
            </a:r>
          </a:p>
          <a:p>
            <a:r>
              <a:rPr lang="en-GB" altLang="en-US" dirty="0" smtClean="0"/>
              <a:t>Overloading</a:t>
            </a:r>
            <a:endParaRPr lang="en-GB" altLang="en-US" dirty="0"/>
          </a:p>
          <a:p>
            <a:r>
              <a:rPr lang="en-GB" altLang="en-US" dirty="0" err="1"/>
              <a:t>Overridding</a:t>
            </a:r>
            <a:endParaRPr lang="en-GB" altLang="en-US" dirty="0"/>
          </a:p>
          <a:p>
            <a:r>
              <a:rPr lang="en-US" dirty="0" smtClean="0"/>
              <a:t>Example:</a:t>
            </a:r>
          </a:p>
          <a:p>
            <a:pPr marL="284162" lvl="1" indent="0">
              <a:buNone/>
            </a:pPr>
            <a:r>
              <a:rPr lang="en-US" dirty="0"/>
              <a:t>	</a:t>
            </a:r>
            <a:r>
              <a:rPr lang="en-US" dirty="0" smtClean="0"/>
              <a:t>public class Car {}</a:t>
            </a:r>
          </a:p>
          <a:p>
            <a:pPr marL="284162" lvl="1" indent="0">
              <a:buNone/>
            </a:pPr>
            <a:r>
              <a:rPr lang="en-US" dirty="0"/>
              <a:t>	</a:t>
            </a:r>
            <a:r>
              <a:rPr lang="en-US" dirty="0" smtClean="0"/>
              <a:t>public class </a:t>
            </a:r>
            <a:r>
              <a:rPr lang="en-US" dirty="0" err="1" smtClean="0"/>
              <a:t>FordFocus</a:t>
            </a:r>
            <a:r>
              <a:rPr lang="en-US" dirty="0" smtClean="0"/>
              <a:t>  extends Car {}</a:t>
            </a:r>
          </a:p>
          <a:p>
            <a:pPr marL="284162" lvl="1" indent="0">
              <a:buNone/>
            </a:pPr>
            <a:endParaRPr lang="en-US" dirty="0"/>
          </a:p>
          <a:p>
            <a:pPr marL="284162" lvl="1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FordFocus</a:t>
            </a:r>
            <a:r>
              <a:rPr lang="en-US" dirty="0" smtClean="0"/>
              <a:t> IS-A Car</a:t>
            </a:r>
          </a:p>
          <a:p>
            <a:pPr marL="284162" lvl="1" indent="0">
              <a:buNone/>
            </a:pPr>
            <a:r>
              <a:rPr lang="en-US" dirty="0"/>
              <a:t>	</a:t>
            </a:r>
            <a:r>
              <a:rPr lang="en-US" dirty="0" smtClean="0"/>
              <a:t>Car IS-A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Need?</a:t>
            </a:r>
          </a:p>
          <a:p>
            <a:r>
              <a:rPr lang="en-GB" altLang="en-US" dirty="0"/>
              <a:t>Default </a:t>
            </a:r>
            <a:r>
              <a:rPr lang="en-GB" altLang="en-US" dirty="0" smtClean="0"/>
              <a:t>constructor</a:t>
            </a:r>
          </a:p>
          <a:p>
            <a:pPr lvl="1"/>
            <a:r>
              <a:rPr lang="en-GB" altLang="en-US" dirty="0" smtClean="0"/>
              <a:t>Every class has a default constructor</a:t>
            </a:r>
            <a:endParaRPr lang="en-GB" altLang="en-US" dirty="0"/>
          </a:p>
          <a:p>
            <a:r>
              <a:rPr lang="en-GB" altLang="en-US" dirty="0"/>
              <a:t>Constructor </a:t>
            </a:r>
            <a:r>
              <a:rPr lang="en-GB" altLang="en-US" dirty="0" smtClean="0"/>
              <a:t>overloading</a:t>
            </a:r>
          </a:p>
          <a:p>
            <a:pPr lvl="1"/>
            <a:r>
              <a:rPr lang="en-GB" altLang="en-US" dirty="0" smtClean="0"/>
              <a:t>Allows a class to have any number of constructors as long as the parameter list differs</a:t>
            </a:r>
            <a:endParaRPr lang="en-GB" altLang="en-US" dirty="0"/>
          </a:p>
          <a:p>
            <a:r>
              <a:rPr lang="en-US" dirty="0" smtClean="0"/>
              <a:t>Invoked at the time of object creation</a:t>
            </a:r>
          </a:p>
          <a:p>
            <a:r>
              <a:rPr lang="en-US" dirty="0" smtClean="0"/>
              <a:t>Example </a:t>
            </a:r>
          </a:p>
          <a:p>
            <a:pPr marL="630237" lvl="2" indent="0">
              <a:buNone/>
            </a:pPr>
            <a:r>
              <a:rPr lang="en-US" dirty="0"/>
              <a:t>p</a:t>
            </a:r>
            <a:r>
              <a:rPr lang="en-US" dirty="0" smtClean="0"/>
              <a:t>ublic class Student {</a:t>
            </a:r>
          </a:p>
          <a:p>
            <a:pPr marL="974725" lvl="3" indent="0">
              <a:buNone/>
            </a:pPr>
            <a:r>
              <a:rPr lang="en-US" dirty="0" smtClean="0"/>
              <a:t>//default</a:t>
            </a:r>
          </a:p>
          <a:p>
            <a:pPr marL="974725" lvl="3" indent="0">
              <a:buNone/>
            </a:pPr>
            <a:r>
              <a:rPr lang="en-US" dirty="0" smtClean="0"/>
              <a:t>public Student (){}</a:t>
            </a:r>
          </a:p>
          <a:p>
            <a:pPr marL="974725" lvl="3" indent="0">
              <a:buNone/>
            </a:pPr>
            <a:r>
              <a:rPr lang="en-US" dirty="0" smtClean="0"/>
              <a:t>//overloaded </a:t>
            </a:r>
          </a:p>
          <a:p>
            <a:pPr marL="974725" lvl="3" indent="0">
              <a:buNone/>
            </a:pPr>
            <a:r>
              <a:rPr lang="en-US" dirty="0"/>
              <a:t>p</a:t>
            </a:r>
            <a:r>
              <a:rPr lang="en-US" dirty="0" smtClean="0"/>
              <a:t>ubic Student(String name) {}</a:t>
            </a:r>
          </a:p>
          <a:p>
            <a:pPr marL="974725" lvl="3" indent="0">
              <a:buNone/>
            </a:pPr>
            <a:r>
              <a:rPr lang="en-US" dirty="0"/>
              <a:t>p</a:t>
            </a:r>
            <a:r>
              <a:rPr lang="en-US" dirty="0" smtClean="0"/>
              <a:t>ublic Student (String name,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studentId</a:t>
            </a:r>
            <a:r>
              <a:rPr lang="en-US" dirty="0" smtClean="0"/>
              <a:t>) {}</a:t>
            </a:r>
            <a:endParaRPr lang="en-US" dirty="0"/>
          </a:p>
          <a:p>
            <a:pPr marL="630237" lvl="2" indent="0">
              <a:buNone/>
            </a:pPr>
            <a:r>
              <a:rPr lang="en-US" dirty="0" smtClean="0"/>
              <a:t>}</a:t>
            </a:r>
          </a:p>
          <a:p>
            <a:pPr marL="630237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Stream takes Collections, Arrays, or I/O resources as input source.</a:t>
            </a:r>
            <a:endParaRPr lang="en-US" dirty="0"/>
          </a:p>
          <a:p>
            <a:r>
              <a:rPr lang="en-US" dirty="0"/>
              <a:t>Stream supports </a:t>
            </a:r>
            <a:r>
              <a:rPr lang="en-US" dirty="0" smtClean="0"/>
              <a:t>operations </a:t>
            </a:r>
            <a:r>
              <a:rPr lang="en-US" dirty="0"/>
              <a:t>like filter, map, limit, reduce, find, match, and so 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List&lt;String&gt;strings = </a:t>
            </a:r>
            <a:r>
              <a:rPr lang="en-US" dirty="0" err="1"/>
              <a:t>Arrays.asList</a:t>
            </a:r>
            <a:r>
              <a:rPr lang="en-US" dirty="0"/>
              <a:t>("abc</a:t>
            </a:r>
            <a:r>
              <a:rPr lang="en-US" dirty="0"/>
              <a:t>", "", "</a:t>
            </a:r>
            <a:r>
              <a:rPr lang="en-US" dirty="0"/>
              <a:t>bc</a:t>
            </a:r>
            <a:r>
              <a:rPr lang="en-US" dirty="0"/>
              <a:t>", "</a:t>
            </a:r>
            <a:r>
              <a:rPr lang="en-US" dirty="0"/>
              <a:t>efg</a:t>
            </a:r>
            <a:r>
              <a:rPr lang="en-US" dirty="0"/>
              <a:t>", "</a:t>
            </a:r>
            <a:r>
              <a:rPr lang="en-US" dirty="0"/>
              <a:t>abcd</a:t>
            </a:r>
            <a:r>
              <a:rPr lang="en-US" dirty="0"/>
              <a:t>","", "</a:t>
            </a:r>
            <a:r>
              <a:rPr lang="en-US" dirty="0"/>
              <a:t>jkl</a:t>
            </a:r>
            <a:r>
              <a:rPr lang="en-US" dirty="0"/>
              <a:t>"); </a:t>
            </a:r>
            <a:endParaRPr lang="en-US" dirty="0" smtClean="0"/>
          </a:p>
          <a:p>
            <a:r>
              <a:rPr lang="en-US" dirty="0" smtClean="0"/>
              <a:t>//</a:t>
            </a:r>
            <a:r>
              <a:rPr lang="en-US" dirty="0"/>
              <a:t>get count of empty string </a:t>
            </a:r>
            <a:endParaRPr lang="en-US" dirty="0" smtClean="0"/>
          </a:p>
          <a:p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count = </a:t>
            </a:r>
            <a:r>
              <a:rPr lang="en-US" dirty="0" err="1" smtClean="0"/>
              <a:t>strings.stream</a:t>
            </a:r>
            <a:r>
              <a:rPr lang="en-US" dirty="0"/>
              <a:t>().filter(string -&gt; </a:t>
            </a:r>
            <a:r>
              <a:rPr lang="en-US" dirty="0" err="1"/>
              <a:t>string.isEmpty</a:t>
            </a:r>
            <a:r>
              <a:rPr lang="en-US" dirty="0"/>
              <a:t>()).count</a:t>
            </a:r>
            <a:r>
              <a:rPr lang="en-US" dirty="0" smtClean="0"/>
              <a:t>();</a:t>
            </a:r>
          </a:p>
          <a:p>
            <a:r>
              <a:rPr lang="en-US" dirty="0"/>
              <a:t>Terminal operations are either void or return a non-stream </a:t>
            </a:r>
            <a:r>
              <a:rPr lang="en-US" dirty="0" smtClean="0"/>
              <a:t>result. filter</a:t>
            </a:r>
            <a:r>
              <a:rPr lang="en-US" dirty="0"/>
              <a:t>, map and sorted are intermediate operations whereas </a:t>
            </a:r>
            <a:r>
              <a:rPr lang="en-US" dirty="0" err="1"/>
              <a:t>forEach</a:t>
            </a:r>
            <a:r>
              <a:rPr lang="en-US" dirty="0"/>
              <a:t> is a terminal operation</a:t>
            </a:r>
            <a:endParaRPr lang="en-US" dirty="0" smtClean="0"/>
          </a:p>
          <a:p>
            <a:r>
              <a:rPr lang="en-US" dirty="0"/>
              <a:t>Java 8 streams cannot be reused. </a:t>
            </a:r>
            <a:r>
              <a:rPr lang="en-US" dirty="0"/>
              <a:t>As soon as you call any terminal operation the stream is </a:t>
            </a:r>
            <a:r>
              <a:rPr lang="en-US" dirty="0" smtClean="0"/>
              <a:t>closed.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2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284" y="1192213"/>
            <a:ext cx="6150645" cy="5197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Collection represents a single unit of </a:t>
            </a:r>
            <a:r>
              <a:rPr lang="en-US" dirty="0" smtClean="0"/>
              <a:t>objects.</a:t>
            </a:r>
          </a:p>
          <a:p>
            <a:r>
              <a:rPr lang="en-US" dirty="0"/>
              <a:t>All the operations that you perform on a data such as searching, sorting, insertion, </a:t>
            </a:r>
            <a:r>
              <a:rPr lang="en-US" dirty="0" smtClean="0"/>
              <a:t>manipulation</a:t>
            </a:r>
            <a:r>
              <a:rPr lang="en-US" dirty="0"/>
              <a:t>, deletion etc. can be performed by Java </a:t>
            </a:r>
            <a:r>
              <a:rPr lang="en-US" dirty="0" smtClean="0"/>
              <a:t>Collections</a:t>
            </a:r>
          </a:p>
          <a:p>
            <a:endParaRPr lang="en-US" dirty="0" smtClean="0"/>
          </a:p>
          <a:p>
            <a:r>
              <a:rPr lang="en-US" dirty="0" smtClean="0"/>
              <a:t>Some reasons you would use one implementation of a Collection over another are: </a:t>
            </a:r>
          </a:p>
          <a:p>
            <a:r>
              <a:rPr lang="en-US" dirty="0"/>
              <a:t>List:→If you want ordered,duplicate</a:t>
            </a:r>
            <a:r>
              <a:rPr lang="en-US" dirty="0"/>
              <a:t> collection of elements then we should prefer list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Set:→If you want sorted,non duplicate collectoin</a:t>
            </a:r>
            <a:r>
              <a:rPr lang="en-US" dirty="0"/>
              <a:t> of elements then we should prefer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Represents metadata </a:t>
            </a:r>
          </a:p>
          <a:p>
            <a:r>
              <a:rPr lang="en-US" dirty="0" smtClean="0"/>
              <a:t>Can be attached to interfaces, classes, methods, and fields </a:t>
            </a:r>
          </a:p>
          <a:p>
            <a:r>
              <a:rPr lang="en-US" dirty="0" smtClean="0"/>
              <a:t>Some of the built in annotations are: </a:t>
            </a:r>
          </a:p>
          <a:p>
            <a:r>
              <a:rPr lang="en-US" dirty="0" smtClean="0"/>
              <a:t>@Override, @</a:t>
            </a:r>
            <a:r>
              <a:rPr lang="en-US" dirty="0" err="1" smtClean="0"/>
              <a:t>SuppressWarnings</a:t>
            </a:r>
            <a:r>
              <a:rPr lang="en-US" dirty="0" smtClean="0"/>
              <a:t>, @</a:t>
            </a:r>
            <a:r>
              <a:rPr lang="en-US" dirty="0" err="1" smtClean="0"/>
              <a:t>Depricated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 Animal{  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/>
              <a:t> </a:t>
            </a:r>
            <a:r>
              <a:rPr lang="en-US" dirty="0" err="1"/>
              <a:t>eatSomething</a:t>
            </a:r>
            <a:r>
              <a:rPr lang="en-US" dirty="0" smtClean="0"/>
              <a:t>() {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  <a:r>
              <a:rPr lang="en-US" dirty="0" err="1" smtClean="0"/>
              <a:t>System.out.println</a:t>
            </a:r>
            <a:r>
              <a:rPr lang="en-US" dirty="0"/>
              <a:t>("eating something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  <a:r>
              <a:rPr lang="en-US" dirty="0"/>
              <a:t>  </a:t>
            </a:r>
          </a:p>
          <a:p>
            <a:pPr marL="0" indent="0">
              <a:buNone/>
            </a:pPr>
            <a:r>
              <a:rPr lang="en-US" dirty="0" smtClean="0"/>
              <a:t> }</a:t>
            </a:r>
            <a:r>
              <a:rPr lang="en-US" dirty="0"/>
              <a:t>  </a:t>
            </a:r>
          </a:p>
          <a:p>
            <a:pPr marL="0" indent="0">
              <a:buNone/>
            </a:pPr>
            <a:r>
              <a:rPr lang="en-US" b="1" dirty="0"/>
              <a:t>class</a:t>
            </a:r>
            <a:r>
              <a:rPr lang="en-US" dirty="0"/>
              <a:t> Dog </a:t>
            </a:r>
            <a:r>
              <a:rPr lang="en-US" b="1" dirty="0"/>
              <a:t>extends</a:t>
            </a:r>
            <a:r>
              <a:rPr lang="en-US" dirty="0"/>
              <a:t> </a:t>
            </a:r>
            <a:r>
              <a:rPr lang="en-US" dirty="0" smtClean="0"/>
              <a:t>Animal {</a:t>
            </a:r>
            <a:r>
              <a:rPr lang="en-US" dirty="0"/>
              <a:t>  </a:t>
            </a:r>
          </a:p>
          <a:p>
            <a:pPr marL="0" indent="0">
              <a:buNone/>
            </a:pPr>
            <a:r>
              <a:rPr lang="en-US" dirty="0"/>
              <a:t>@Override  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void</a:t>
            </a:r>
            <a:r>
              <a:rPr lang="en-US" dirty="0"/>
              <a:t> </a:t>
            </a:r>
            <a:r>
              <a:rPr lang="en-US" dirty="0" err="1"/>
              <a:t>eatsomething</a:t>
            </a:r>
            <a:r>
              <a:rPr lang="en-US" dirty="0" smtClean="0"/>
              <a:t>()  {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System.out.println</a:t>
            </a:r>
            <a:r>
              <a:rPr lang="en-US" dirty="0"/>
              <a:t>("eating foods</a:t>
            </a:r>
            <a:r>
              <a:rPr lang="en-US" dirty="0" smtClean="0"/>
              <a:t>");</a:t>
            </a:r>
          </a:p>
          <a:p>
            <a:pPr marL="0" indent="0">
              <a:buNone/>
            </a:pPr>
            <a:r>
              <a:rPr lang="en-US" dirty="0" smtClean="0"/>
              <a:t>  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Java?</a:t>
            </a:r>
          </a:p>
          <a:p>
            <a:pPr lvl="1"/>
            <a:r>
              <a:rPr lang="en-US" dirty="0" smtClean="0"/>
              <a:t>Programming language</a:t>
            </a:r>
          </a:p>
          <a:p>
            <a:pPr lvl="1"/>
            <a:r>
              <a:rPr lang="en-US" dirty="0" smtClean="0"/>
              <a:t>Runtime environment (Java SE, Android, Java EE, ME, FX)</a:t>
            </a:r>
          </a:p>
          <a:p>
            <a:pPr lvl="2"/>
            <a:r>
              <a:rPr lang="en-US" dirty="0" smtClean="0"/>
              <a:t>Runs on everything</a:t>
            </a:r>
          </a:p>
          <a:p>
            <a:r>
              <a:rPr lang="en-US" dirty="0" smtClean="0"/>
              <a:t>Why learn Java?</a:t>
            </a:r>
          </a:p>
          <a:p>
            <a:pPr lvl="1"/>
            <a:r>
              <a:rPr lang="en-US" dirty="0" smtClean="0"/>
              <a:t>Easy to learn</a:t>
            </a:r>
          </a:p>
          <a:p>
            <a:pPr lvl="1"/>
            <a:r>
              <a:rPr lang="en-US" dirty="0" smtClean="0"/>
              <a:t>Large corporate usage</a:t>
            </a:r>
          </a:p>
          <a:p>
            <a:pPr lvl="1"/>
            <a:r>
              <a:rPr lang="en-US" dirty="0" smtClean="0"/>
              <a:t>Used by many tech giants</a:t>
            </a:r>
          </a:p>
          <a:p>
            <a:pPr lvl="1"/>
            <a:r>
              <a:rPr lang="en-US" dirty="0" smtClean="0"/>
              <a:t>Large community following</a:t>
            </a:r>
          </a:p>
          <a:p>
            <a:r>
              <a:rPr lang="en-US" dirty="0" smtClean="0"/>
              <a:t>Pluralsight Classes</a:t>
            </a:r>
          </a:p>
          <a:p>
            <a:pPr lvl="1"/>
            <a:r>
              <a:rPr lang="en-US" dirty="0" smtClean="0">
                <a:hlinkClick r:id="rId2"/>
              </a:rPr>
              <a:t>Java Fundamentals: The Java Language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Java Fundamentals: The Core Platform</a:t>
            </a:r>
            <a:endParaRPr lang="en-US" dirty="0" smtClean="0"/>
          </a:p>
          <a:p>
            <a:pPr lvl="2"/>
            <a:r>
              <a:rPr lang="en-US" dirty="0" smtClean="0"/>
              <a:t>Skip Multithreading and Concurrency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88" y="1192213"/>
            <a:ext cx="7839836" cy="51974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0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Preserving state of object in a file</a:t>
            </a:r>
          </a:p>
          <a:p>
            <a:r>
              <a:rPr lang="en-US" altLang="en-US" dirty="0"/>
              <a:t>Called serialization or flattening of </a:t>
            </a:r>
            <a:r>
              <a:rPr lang="en-US" altLang="en-US" dirty="0" smtClean="0"/>
              <a:t>objects</a:t>
            </a:r>
          </a:p>
          <a:p>
            <a:r>
              <a:rPr lang="en-US" altLang="en-US" dirty="0" smtClean="0"/>
              <a:t>Opposite of serialization is deserialization </a:t>
            </a:r>
            <a:endParaRPr lang="en-US" altLang="en-US" dirty="0"/>
          </a:p>
          <a:p>
            <a:r>
              <a:rPr lang="en-GB" dirty="0" smtClean="0"/>
              <a:t>Points </a:t>
            </a:r>
            <a:r>
              <a:rPr lang="en-GB" dirty="0"/>
              <a:t>to remember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1. If a parent class has implemented Serializable interface then child class doesn’t need to implement it but vice-versa is not true.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2. Only non-static data members are saved via Serialization process.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3. Static data members and transient data members are not saved via Serialization process</a:t>
            </a:r>
            <a:r>
              <a:rPr lang="en-GB" dirty="0" smtClean="0"/>
              <a:t>. So</a:t>
            </a:r>
            <a:r>
              <a:rPr lang="en-GB" dirty="0"/>
              <a:t>, if you don’t want to save value of a non-static data member then make it transient.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4. Constructor of object is never called when an object is </a:t>
            </a:r>
            <a:r>
              <a:rPr lang="en-GB" dirty="0" err="1"/>
              <a:t>deserialized</a:t>
            </a:r>
            <a:r>
              <a:rPr lang="en-GB" dirty="0" smtClean="0"/>
              <a:t>.</a:t>
            </a:r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61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Tool Suite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Java Project</a:t>
            </a:r>
          </a:p>
          <a:p>
            <a:pPr lvl="1"/>
            <a:r>
              <a:rPr lang="en-US" dirty="0" smtClean="0"/>
              <a:t>Code completion, </a:t>
            </a:r>
            <a:r>
              <a:rPr lang="en-US" dirty="0" err="1" smtClean="0"/>
              <a:t>Ctrl+click</a:t>
            </a:r>
            <a:endParaRPr lang="en-US" dirty="0" smtClean="0"/>
          </a:p>
          <a:p>
            <a:pPr lvl="1"/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Perspectives (Debug, Java)</a:t>
            </a:r>
          </a:p>
          <a:p>
            <a:pPr lvl="1"/>
            <a:r>
              <a:rPr lang="en-US" dirty="0" smtClean="0"/>
              <a:t>Refactoring</a:t>
            </a:r>
          </a:p>
          <a:p>
            <a:r>
              <a:rPr lang="en-US" dirty="0" smtClean="0"/>
              <a:t>Importing projects</a:t>
            </a:r>
          </a:p>
          <a:p>
            <a:pPr lvl="1"/>
            <a:r>
              <a:rPr lang="en-US" dirty="0"/>
              <a:t>Git </a:t>
            </a:r>
            <a:r>
              <a:rPr lang="en-US" dirty="0" smtClean="0"/>
              <a:t>perspective</a:t>
            </a:r>
          </a:p>
          <a:p>
            <a:r>
              <a:rPr lang="en-US" dirty="0" smtClean="0"/>
              <a:t>Additional Resources</a:t>
            </a:r>
          </a:p>
          <a:p>
            <a:pPr lvl="1"/>
            <a:r>
              <a:rPr lang="en-US" dirty="0" smtClean="0">
                <a:hlinkClick r:id="rId2"/>
              </a:rPr>
              <a:t>Eclipse Guided Tour Part 1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Eclipse Guided Tour Part </a:t>
            </a:r>
            <a:r>
              <a:rPr lang="en-US" dirty="0" smtClean="0">
                <a:hlinkClick r:id="rId3"/>
              </a:rPr>
              <a:t>2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1030" name="Picture 6" descr="http://civilwartalk.com/attachments/question-mark-jpg.823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13" y="819004"/>
            <a:ext cx="5221507" cy="52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Fundamentals: The Java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language foundation</a:t>
            </a:r>
          </a:p>
          <a:p>
            <a:r>
              <a:rPr lang="en-US" dirty="0" smtClean="0"/>
              <a:t>JDK vs. JRE</a:t>
            </a:r>
          </a:p>
          <a:p>
            <a:r>
              <a:rPr lang="en-US" dirty="0" smtClean="0"/>
              <a:t>Development environment setup / IDEs</a:t>
            </a:r>
          </a:p>
          <a:p>
            <a:pPr lvl="1"/>
            <a:r>
              <a:rPr lang="en-US" dirty="0" smtClean="0"/>
              <a:t>Spring Tool Suite</a:t>
            </a:r>
          </a:p>
          <a:p>
            <a:r>
              <a:rPr lang="en-US" dirty="0" smtClean="0"/>
              <a:t>Language Features</a:t>
            </a:r>
          </a:p>
          <a:p>
            <a:pPr lvl="1"/>
            <a:r>
              <a:rPr lang="en-US" dirty="0" smtClean="0"/>
              <a:t>Packages, variables, data types</a:t>
            </a:r>
          </a:p>
          <a:p>
            <a:pPr lvl="1"/>
            <a:r>
              <a:rPr lang="en-US" dirty="0" smtClean="0"/>
              <a:t>Conditional blocks, loops</a:t>
            </a:r>
          </a:p>
          <a:p>
            <a:pPr lvl="1"/>
            <a:r>
              <a:rPr lang="en-US" dirty="0" smtClean="0"/>
              <a:t>Classes / objects</a:t>
            </a:r>
          </a:p>
          <a:p>
            <a:pPr lvl="1"/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Exception handling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Fundamentals: The Core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Platform features</a:t>
            </a:r>
          </a:p>
          <a:p>
            <a:pPr lvl="1"/>
            <a:r>
              <a:rPr lang="en-US" dirty="0" smtClean="0"/>
              <a:t>Streams</a:t>
            </a:r>
          </a:p>
          <a:p>
            <a:pPr lvl="1"/>
            <a:r>
              <a:rPr lang="en-US" dirty="0" smtClean="0"/>
              <a:t>Collections</a:t>
            </a:r>
          </a:p>
          <a:p>
            <a:pPr lvl="1"/>
            <a:r>
              <a:rPr lang="en-US" dirty="0" smtClean="0"/>
              <a:t>Annotations</a:t>
            </a:r>
            <a:endParaRPr lang="en-US" dirty="0" smtClean="0"/>
          </a:p>
          <a:p>
            <a:pPr lvl="1"/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5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Class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Objects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Identifiers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Methods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Encapsulation, inheritance, </a:t>
            </a:r>
            <a:r>
              <a:rPr lang="en-GB" altLang="en-US" dirty="0" smtClean="0"/>
              <a:t>polymorphism, abstraction</a:t>
            </a: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 smtClean="0"/>
              <a:t>Constructors</a:t>
            </a:r>
            <a:endParaRPr lang="en-GB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Primitives</a:t>
            </a:r>
          </a:p>
          <a:p>
            <a:pPr lvl="1"/>
            <a:r>
              <a:rPr lang="en-GB" altLang="en-US" dirty="0" err="1" smtClean="0"/>
              <a:t>int</a:t>
            </a:r>
            <a:r>
              <a:rPr lang="en-GB" altLang="en-US" dirty="0" smtClean="0"/>
              <a:t>, long, char, </a:t>
            </a:r>
            <a:r>
              <a:rPr lang="en-GB" altLang="en-US" dirty="0" err="1" smtClean="0"/>
              <a:t>boolean</a:t>
            </a:r>
            <a:r>
              <a:rPr lang="en-GB" altLang="en-US" dirty="0" smtClean="0"/>
              <a:t>, byte, short, </a:t>
            </a:r>
            <a:r>
              <a:rPr lang="en-GB" altLang="en-US" dirty="0" err="1" smtClean="0"/>
              <a:t>loat</a:t>
            </a:r>
            <a:r>
              <a:rPr lang="en-GB" altLang="en-US" dirty="0" smtClean="0"/>
              <a:t>, double</a:t>
            </a:r>
            <a:endParaRPr lang="en-GB" altLang="en-US" dirty="0"/>
          </a:p>
          <a:p>
            <a:r>
              <a:rPr lang="en-GB" altLang="en-US" dirty="0" smtClean="0"/>
              <a:t>Reference</a:t>
            </a:r>
          </a:p>
          <a:p>
            <a:pPr lvl="1"/>
            <a:r>
              <a:rPr lang="en-GB" altLang="en-US" dirty="0" smtClean="0"/>
              <a:t>Declared as static variables, instance variables, method parameters, or local variables</a:t>
            </a:r>
            <a:endParaRPr lang="en-GB" altLang="en-US" dirty="0"/>
          </a:p>
          <a:p>
            <a:r>
              <a:rPr lang="en-GB" altLang="en-US" dirty="0"/>
              <a:t>Local </a:t>
            </a:r>
            <a:r>
              <a:rPr lang="en-GB" altLang="en-US" dirty="0" smtClean="0"/>
              <a:t>variables</a:t>
            </a:r>
          </a:p>
          <a:p>
            <a:pPr lvl="1"/>
            <a:r>
              <a:rPr lang="en-GB" altLang="en-US" dirty="0" smtClean="0"/>
              <a:t>Declared inside a method, constructor, or block</a:t>
            </a:r>
          </a:p>
          <a:p>
            <a:pPr lvl="1"/>
            <a:r>
              <a:rPr lang="en-GB" altLang="en-US" dirty="0" smtClean="0"/>
              <a:t>Destroyed when the method or block is complete</a:t>
            </a:r>
            <a:endParaRPr lang="en-GB" altLang="en-US" dirty="0"/>
          </a:p>
          <a:p>
            <a:r>
              <a:rPr lang="en-GB" altLang="en-US" dirty="0" smtClean="0"/>
              <a:t>Class variables</a:t>
            </a:r>
          </a:p>
          <a:p>
            <a:pPr lvl="1"/>
            <a:r>
              <a:rPr lang="en-GB" altLang="en-US" dirty="0" smtClean="0"/>
              <a:t>Declared within a class, outside of any method.</a:t>
            </a:r>
          </a:p>
          <a:p>
            <a:pPr lvl="1"/>
            <a:r>
              <a:rPr lang="en-GB" altLang="en-US" dirty="0" smtClean="0"/>
              <a:t>Always static</a:t>
            </a:r>
            <a:endParaRPr lang="en-GB" altLang="en-US" dirty="0"/>
          </a:p>
          <a:p>
            <a:r>
              <a:rPr lang="en-GB" altLang="en-US" dirty="0" smtClean="0"/>
              <a:t>Instance variables</a:t>
            </a:r>
          </a:p>
          <a:p>
            <a:pPr lvl="1"/>
            <a:r>
              <a:rPr lang="en-GB" altLang="en-US" dirty="0" smtClean="0"/>
              <a:t>Defined inside a class but outside of a method</a:t>
            </a:r>
          </a:p>
          <a:p>
            <a:pPr lvl="1"/>
            <a:r>
              <a:rPr lang="en-GB" altLang="en-US" dirty="0" smtClean="0"/>
              <a:t>Initialized when the class is instantiated.</a:t>
            </a:r>
          </a:p>
          <a:p>
            <a:pPr lvl="1"/>
            <a:r>
              <a:rPr lang="en-GB" altLang="en-US" dirty="0" smtClean="0"/>
              <a:t>Can be accessed from inside any method, constructor, or block of code.</a:t>
            </a:r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Static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Used for memory management </a:t>
            </a:r>
          </a:p>
          <a:p>
            <a:r>
              <a:rPr lang="en-GB" altLang="en-US" dirty="0" smtClean="0"/>
              <a:t>Can be applied to variables, methods, blocks  and nested classes</a:t>
            </a:r>
            <a:endParaRPr lang="en-US" altLang="en-US" dirty="0" smtClean="0"/>
          </a:p>
          <a:p>
            <a:r>
              <a:rPr lang="en-US" altLang="en-US" dirty="0" smtClean="0"/>
              <a:t>Static members belong to the class instead of a specific instance </a:t>
            </a:r>
          </a:p>
          <a:p>
            <a:r>
              <a:rPr lang="en-US" altLang="en-US" dirty="0" smtClean="0"/>
              <a:t>Only one instance of a static field can </a:t>
            </a:r>
            <a:r>
              <a:rPr lang="en-US" altLang="en-US" dirty="0" smtClean="0"/>
              <a:t>exists. </a:t>
            </a:r>
            <a:r>
              <a:rPr lang="en-US" altLang="en-US" dirty="0" smtClean="0"/>
              <a:t>Even if you create millions of instances of the class they will all share the static field.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Template</a:t>
            </a:r>
          </a:p>
          <a:p>
            <a:r>
              <a:rPr lang="en-GB" altLang="en-US" dirty="0"/>
              <a:t>State and behaviour of object at run time</a:t>
            </a:r>
          </a:p>
          <a:p>
            <a:r>
              <a:rPr lang="en-GB" altLang="en-US" dirty="0" smtClean="0"/>
              <a:t>Abstract class</a:t>
            </a:r>
          </a:p>
          <a:p>
            <a:pPr lvl="1"/>
            <a:r>
              <a:rPr lang="en-GB" altLang="en-US" dirty="0" smtClean="0"/>
              <a:t>Can’t be instantiated </a:t>
            </a:r>
          </a:p>
          <a:p>
            <a:pPr lvl="1"/>
            <a:r>
              <a:rPr lang="en-GB" altLang="en-US" dirty="0" smtClean="0"/>
              <a:t>Require subclasses to provide implementations for abstract methods</a:t>
            </a:r>
          </a:p>
          <a:p>
            <a:pPr lvl="1"/>
            <a:r>
              <a:rPr lang="en-GB" altLang="en-US" dirty="0" smtClean="0"/>
              <a:t>Contain one or more abstract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 100% abstract class</a:t>
            </a:r>
          </a:p>
          <a:p>
            <a:r>
              <a:rPr lang="en-GB" altLang="en-US" dirty="0"/>
              <a:t>A </a:t>
            </a:r>
            <a:r>
              <a:rPr lang="en-GB" altLang="en-US" dirty="0" smtClean="0"/>
              <a:t>contract </a:t>
            </a:r>
            <a:r>
              <a:rPr lang="en-GB" altLang="en-US" dirty="0"/>
              <a:t>for what a implementing class can do.</a:t>
            </a:r>
          </a:p>
          <a:p>
            <a:r>
              <a:rPr lang="en-GB" altLang="en-US" dirty="0"/>
              <a:t>Behavioural purposes</a:t>
            </a:r>
          </a:p>
          <a:p>
            <a:r>
              <a:rPr lang="en-GB" altLang="en-US" dirty="0"/>
              <a:t>Class can implement multiple </a:t>
            </a:r>
            <a:r>
              <a:rPr lang="en-GB" altLang="en-US" dirty="0" smtClean="0"/>
              <a:t>interfaces</a:t>
            </a:r>
          </a:p>
          <a:p>
            <a:pPr marL="0" indent="0">
              <a:buNone/>
            </a:pPr>
            <a:r>
              <a:rPr lang="en-GB" altLang="en-US" dirty="0" smtClean="0"/>
              <a:t>Example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public interface </a:t>
            </a:r>
            <a:r>
              <a:rPr lang="en-GB" altLang="en-US" dirty="0" err="1" smtClean="0"/>
              <a:t>ExampleInterface</a:t>
            </a:r>
            <a:r>
              <a:rPr lang="en-GB" altLang="en-US" dirty="0" smtClean="0"/>
              <a:t> () {</a:t>
            </a:r>
          </a:p>
          <a:p>
            <a:pPr marL="0" indent="0">
              <a:buNone/>
            </a:pPr>
            <a:r>
              <a:rPr lang="en-GB" altLang="en-US" dirty="0"/>
              <a:t>	 </a:t>
            </a:r>
            <a:r>
              <a:rPr lang="en-GB" altLang="en-US" dirty="0" smtClean="0"/>
              <a:t>//methods in an interface must be implemented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    public void eat();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    public void sleep();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    public void </a:t>
            </a:r>
            <a:r>
              <a:rPr lang="en-GB" altLang="en-US" dirty="0" err="1" smtClean="0"/>
              <a:t>writeCode</a:t>
            </a:r>
            <a:r>
              <a:rPr lang="en-GB" altLang="en-US" dirty="0" smtClean="0"/>
              <a:t>();</a:t>
            </a:r>
          </a:p>
          <a:p>
            <a:pPr marL="0" indent="0">
              <a:buNone/>
            </a:pPr>
            <a:r>
              <a:rPr lang="en-GB" altLang="en-US" dirty="0"/>
              <a:t>	</a:t>
            </a:r>
            <a:r>
              <a:rPr lang="en-GB" altLang="en-US" dirty="0" smtClean="0"/>
              <a:t>}</a:t>
            </a:r>
            <a:endParaRPr lang="en-GB" altLang="en-US" dirty="0"/>
          </a:p>
          <a:p>
            <a:pPr>
              <a:buFont typeface="Wingdings" panose="05000000000000000000" pitchFamily="2" charset="2"/>
              <a:buNone/>
            </a:pPr>
            <a:endParaRPr lang="en-GB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ugherty Template">
  <a:themeElements>
    <a:clrScheme name="Daugherty PowerPoint 2013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987424"/>
      </a:accent1>
      <a:accent2>
        <a:srgbClr val="95997E"/>
      </a:accent2>
      <a:accent3>
        <a:srgbClr val="CCD1B9"/>
      </a:accent3>
      <a:accent4>
        <a:srgbClr val="997200"/>
      </a:accent4>
      <a:accent5>
        <a:srgbClr val="BDB9A9"/>
      </a:accent5>
      <a:accent6>
        <a:srgbClr val="6F777D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D61074C0F17B4B81FD67DEEC116DD9" ma:contentTypeVersion="2" ma:contentTypeDescription="Create a new document." ma:contentTypeScope="" ma:versionID="4b86f9efe15e5e560f42db0b986511fe">
  <xsd:schema xmlns:xsd="http://www.w3.org/2001/XMLSchema" xmlns:xs="http://www.w3.org/2001/XMLSchema" xmlns:p="http://schemas.microsoft.com/office/2006/metadata/properties" xmlns:ns1="http://schemas.microsoft.com/sharepoint/v3" xmlns:ns2="982176b5-36b8-4b99-ba13-013e3e4bf4c4" xmlns:ns3="52825f13-9ee9-4169-bf08-96daeb75779a" targetNamespace="http://schemas.microsoft.com/office/2006/metadata/properties" ma:root="true" ma:fieldsID="1b78984d6581ecdf6aff1f7f696549e6" ns1:_="" ns2:_="" ns3:_="">
    <xsd:import namespace="http://schemas.microsoft.com/sharepoint/v3"/>
    <xsd:import namespace="982176b5-36b8-4b99-ba13-013e3e4bf4c4"/>
    <xsd:import namespace="52825f13-9ee9-4169-bf08-96daeb75779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176b5-36b8-4b99-ba13-013e3e4bf4c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25f13-9ee9-4169-bf08-96daeb7577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982176b5-36b8-4b99-ba13-013e3e4bf4c4">D3YMJEKN2H6S-593564314-117</_dlc_DocId>
    <_dlc_DocIdUrl xmlns="982176b5-36b8-4b99-ba13-013e3e4bf4c4">
      <Url>https://online.daugherty.com/sites/enterprise/ERC/Training/DU/_layouts/15/DocIdRedir.aspx?ID=D3YMJEKN2H6S-593564314-117</Url>
      <Description>D3YMJEKN2H6S-593564314-117</Description>
    </_dlc_DocIdUrl>
  </documentManagement>
</p:properties>
</file>

<file path=customXml/item4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E758EE74-D060-4E54-9DCC-33575325CBA8}"/>
</file>

<file path=customXml/itemProps2.xml><?xml version="1.0" encoding="utf-8"?>
<ds:datastoreItem xmlns:ds="http://schemas.openxmlformats.org/officeDocument/2006/customXml" ds:itemID="{EE47D6B5-3FDE-489B-BFE8-AF3B9A06EFAA}"/>
</file>

<file path=customXml/itemProps3.xml><?xml version="1.0" encoding="utf-8"?>
<ds:datastoreItem xmlns:ds="http://schemas.openxmlformats.org/officeDocument/2006/customXml" ds:itemID="{91F5ECEB-EBCA-4714-9120-69098A37B4C4}"/>
</file>

<file path=customXml/itemProps4.xml><?xml version="1.0" encoding="utf-8"?>
<ds:datastoreItem xmlns:ds="http://schemas.openxmlformats.org/officeDocument/2006/customXml" ds:itemID="{47F44FA6-DFBB-4E49-8D5C-7A7D5FE827F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135615</TotalTime>
  <Words>1022</Words>
  <Application>Microsoft Macintosh PowerPoint</Application>
  <PresentationFormat>On-screen Show (4:3)</PresentationFormat>
  <Paragraphs>246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Tahoma</vt:lpstr>
      <vt:lpstr>Wingdings</vt:lpstr>
      <vt:lpstr>Arial</vt:lpstr>
      <vt:lpstr>Daugherty Template</vt:lpstr>
      <vt:lpstr>Java Fundamentals</vt:lpstr>
      <vt:lpstr>Java Fundamentals</vt:lpstr>
      <vt:lpstr>Java Fundamentals: The Java Language</vt:lpstr>
      <vt:lpstr>Java Fundamentals: The Core Platform</vt:lpstr>
      <vt:lpstr>Objectives</vt:lpstr>
      <vt:lpstr>Variable</vt:lpstr>
      <vt:lpstr>Static</vt:lpstr>
      <vt:lpstr>Class</vt:lpstr>
      <vt:lpstr>Interface</vt:lpstr>
      <vt:lpstr>Methods</vt:lpstr>
      <vt:lpstr>Encapsulation</vt:lpstr>
      <vt:lpstr>Inheritance</vt:lpstr>
      <vt:lpstr>Abstraction </vt:lpstr>
      <vt:lpstr>Polymorphism</vt:lpstr>
      <vt:lpstr>Constructors</vt:lpstr>
      <vt:lpstr>Streams</vt:lpstr>
      <vt:lpstr>Collections</vt:lpstr>
      <vt:lpstr>Collections</vt:lpstr>
      <vt:lpstr>Annotations</vt:lpstr>
      <vt:lpstr>Serialization</vt:lpstr>
      <vt:lpstr>Serialization</vt:lpstr>
      <vt:lpstr>Spring Tool Suite Demo</vt:lpstr>
      <vt:lpstr>Questions</vt:lpstr>
    </vt:vector>
  </TitlesOfParts>
  <Company>Daugherty Business Solutions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Daugherty Business Solutions</dc:title>
  <dc:subject>Mobile Computing</dc:subject>
  <dc:creator>Sarah Raischel</dc:creator>
  <cp:lastModifiedBy>Davis, Ethan</cp:lastModifiedBy>
  <cp:revision>4424</cp:revision>
  <cp:lastPrinted>2013-04-08T20:49:23Z</cp:lastPrinted>
  <dcterms:created xsi:type="dcterms:W3CDTF">2002-08-12T18:02:57Z</dcterms:created>
  <dcterms:modified xsi:type="dcterms:W3CDTF">2018-01-29T14:36:07Z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0x0101009BD61074C0F17B4B81FD67DEEC116DD9</vt:lpwstr>
  </property>
  <property fmtid="{D5CDD505-2E9C-101B-9397-08002B2CF9AE}" pid="3" name="_dlc_DocIdItemGuid">
    <vt:lpwstr>9f58b781-4cad-45b3-86a1-d17caef405d6</vt:lpwstr>
  </property>
</Properties>
</file>